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embeddings/oleObject3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embeddings/oleObject4.bin" ContentType="application/vnd.openxmlformats-officedocument.oleObject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6858000" cy="9906000" type="A4"/>
  <p:notesSz cx="6858000" cy="9766300"/>
  <p:kinsoku lang="ja-JP" invalStChars="" invalEndChars="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160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ict"/><Relationship Id="rId2" Type="http://schemas.openxmlformats.org/officeDocument/2006/relationships/image" Target="../media/image3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62175" y="733425"/>
            <a:ext cx="2535238" cy="3662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0" charset="0"/>
        <a:ea typeface="Osaka" pitchFamily="-110" charset="-128"/>
        <a:cs typeface="Osaka" pitchFamily="-110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pdf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1905000"/>
            <a:ext cx="5829300" cy="4114800"/>
          </a:xfrm>
          <a:noFill/>
          <a:ln/>
        </p:spPr>
        <p:txBody>
          <a:bodyPr/>
          <a:lstStyle/>
          <a:p>
            <a:r>
              <a:rPr lang="en-US"/>
              <a:t>Simple Computer Codes for Evaluating Absorbed Doses in Materials Irradiated by Electron Beams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908800"/>
            <a:ext cx="5943600" cy="1244600"/>
          </a:xfrm>
          <a:noFill/>
          <a:ln/>
        </p:spPr>
        <p:txBody>
          <a:bodyPr/>
          <a:lstStyle/>
          <a:p>
            <a:pPr marL="342900" indent="-342900"/>
            <a:r>
              <a:rPr lang="en-US"/>
              <a:t>T. Tabata</a:t>
            </a:r>
          </a:p>
          <a:p>
            <a:pPr marL="342900" indent="-342900"/>
            <a:r>
              <a:rPr lang="en-US" sz="2800"/>
              <a:t>RIAST, Osaka Pref. Univ.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51406" y="558800"/>
            <a:ext cx="417897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dirty="0" smtClean="0"/>
              <a:t>62nd ONSA Database Committee, </a:t>
            </a:r>
          </a:p>
          <a:p>
            <a:pPr algn="ctr"/>
            <a:r>
              <a:rPr lang="en-US" sz="2000" dirty="0" smtClean="0"/>
              <a:t>October 7, 1996, Osaka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1295400"/>
            <a:ext cx="5829300" cy="990600"/>
          </a:xfrm>
          <a:noFill/>
          <a:ln/>
        </p:spPr>
        <p:txBody>
          <a:bodyPr/>
          <a:lstStyle/>
          <a:p>
            <a:r>
              <a:rPr lang="en-US" sz="2800"/>
              <a:t>Effect of Backscattering for Different Sample Thicknesses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347663"/>
            <a:ext cx="5829300" cy="719137"/>
          </a:xfrm>
          <a:noFill/>
          <a:ln/>
        </p:spPr>
        <p:txBody>
          <a:bodyPr/>
          <a:lstStyle/>
          <a:p>
            <a:r>
              <a:rPr lang="en-US" sz="2800"/>
              <a:t>Applications of EDMULT (Cont.)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495300" y="4902200"/>
            <a:ext cx="5929313" cy="462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409700" y="2489200"/>
            <a:ext cx="4457700" cy="2506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1066800"/>
            <a:ext cx="5829300" cy="1828800"/>
          </a:xfrm>
          <a:noFill/>
          <a:ln/>
        </p:spPr>
        <p:txBody>
          <a:bodyPr/>
          <a:lstStyle/>
          <a:p>
            <a:r>
              <a:rPr lang="en-US" sz="2800"/>
              <a:t>Quick Evaluation of Depth–Dose Curves for Many Conditions</a:t>
            </a:r>
          </a:p>
          <a:p>
            <a:pPr lvl="1"/>
            <a:r>
              <a:rPr lang="en-US"/>
              <a:t>ASTM (</a:t>
            </a:r>
            <a:r>
              <a:rPr lang="en-US" sz="2400"/>
              <a:t>American Society for Testing and Materials</a:t>
            </a:r>
            <a:r>
              <a:rPr lang="en-US"/>
              <a:t>) Document E10.01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195263"/>
            <a:ext cx="5829300" cy="642937"/>
          </a:xfrm>
          <a:noFill/>
          <a:ln/>
        </p:spPr>
        <p:txBody>
          <a:bodyPr/>
          <a:lstStyle/>
          <a:p>
            <a:r>
              <a:rPr lang="en-US" sz="2800"/>
              <a:t>Applications of EDMULT (Cont.)</a:t>
            </a:r>
          </a:p>
        </p:txBody>
      </p:sp>
      <p:pic>
        <p:nvPicPr>
          <p:cNvPr id="6" name="Picture 5" descr="ASTM Fi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32" y="3020855"/>
            <a:ext cx="4826168" cy="65803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1295400"/>
            <a:ext cx="5829300" cy="990600"/>
          </a:xfrm>
          <a:noFill/>
          <a:ln/>
        </p:spPr>
        <p:txBody>
          <a:bodyPr/>
          <a:lstStyle/>
          <a:p>
            <a:r>
              <a:rPr lang="en-US" sz="2800"/>
              <a:t>Energy Calibration of Accelerators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347663"/>
            <a:ext cx="5829300" cy="719137"/>
          </a:xfrm>
          <a:noFill/>
          <a:ln/>
        </p:spPr>
        <p:txBody>
          <a:bodyPr/>
          <a:lstStyle/>
          <a:p>
            <a:r>
              <a:rPr lang="en-US" sz="2800"/>
              <a:t>Applications of EDMULT (Cont.)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39700" y="5778500"/>
            <a:ext cx="6470650" cy="397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8" name="Picture 7" descr="Mitsubishi depth-do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133601"/>
            <a:ext cx="5708565" cy="3733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27000" y="3403600"/>
            <a:ext cx="6670675" cy="5054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4350" y="1262063"/>
            <a:ext cx="5829300" cy="1785937"/>
          </a:xfrm>
          <a:noFill/>
          <a:ln/>
        </p:spPr>
        <p:txBody>
          <a:bodyPr/>
          <a:lstStyle/>
          <a:p>
            <a:r>
              <a:rPr lang="en-US" dirty="0"/>
              <a:t>Improved empirical relations</a:t>
            </a:r>
          </a:p>
          <a:p>
            <a:pPr lvl="1"/>
            <a:r>
              <a:rPr lang="en-US" dirty="0"/>
              <a:t>Extrapolated-range formula used in</a:t>
            </a:r>
            <a:r>
              <a:rPr lang="en-US" dirty="0" smtClean="0"/>
              <a:t> </a:t>
            </a:r>
            <a:r>
              <a:rPr lang="en-US" i="1" dirty="0" err="1" smtClean="0">
                <a:latin typeface="Symbol" pitchFamily="-110" charset="2"/>
              </a:rPr>
              <a:t>η</a:t>
            </a:r>
            <a:r>
              <a:rPr lang="en-US" baseline="-25000" dirty="0" err="1" smtClean="0"/>
              <a:t>TN</a:t>
            </a:r>
            <a:r>
              <a:rPr lang="en-US" dirty="0" err="1"/>
              <a:t>(</a:t>
            </a:r>
            <a:r>
              <a:rPr lang="en-US" i="1" dirty="0" err="1"/>
              <a:t>z</a:t>
            </a:r>
            <a:r>
              <a:rPr lang="en-US" dirty="0"/>
              <a:t>) and </a:t>
            </a:r>
            <a:r>
              <a:rPr lang="en-US" i="1" dirty="0" err="1"/>
              <a:t>T(</a:t>
            </a:r>
            <a:r>
              <a:rPr lang="en-US" dirty="0" err="1"/>
              <a:t>z</a:t>
            </a:r>
            <a:r>
              <a:rPr lang="en-US" dirty="0"/>
              <a:t>) </a:t>
            </a:r>
            <a:r>
              <a:rPr lang="en-US" sz="2400" dirty="0"/>
              <a:t>(in press)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50963" y="3255963"/>
            <a:ext cx="17748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/>
              <a:t>Old equation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094163" y="3255963"/>
            <a:ext cx="189388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/>
              <a:t>New equation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62063"/>
            <a:ext cx="5829300" cy="6967537"/>
          </a:xfrm>
          <a:noFill/>
          <a:ln/>
        </p:spPr>
        <p:txBody>
          <a:bodyPr/>
          <a:lstStyle/>
          <a:p>
            <a:r>
              <a:rPr lang="en-US" sz="2800"/>
              <a:t>Improved empirical relations (Cont.)</a:t>
            </a:r>
          </a:p>
          <a:p>
            <a:pPr lvl="1"/>
            <a:r>
              <a:rPr lang="en-US"/>
              <a:t>Inspite of many improvements, however, we use tables of data and an interpolation method for limited numbers of absorbers to get higher precision.</a:t>
            </a:r>
          </a:p>
          <a:p>
            <a:pPr lvl="1"/>
            <a:r>
              <a:rPr lang="en-US"/>
              <a:t>Tables provided are:</a:t>
            </a:r>
          </a:p>
          <a:p>
            <a:pPr lvl="2"/>
            <a:r>
              <a:rPr lang="en-US"/>
              <a:t>CSDA range</a:t>
            </a:r>
          </a:p>
          <a:p>
            <a:pPr lvl="2"/>
            <a:r>
              <a:rPr lang="en-US"/>
              <a:t>Extrapolated range</a:t>
            </a:r>
          </a:p>
          <a:p>
            <a:pPr lvl="2"/>
            <a:r>
              <a:rPr lang="en-US"/>
              <a:t>Energy-backscattering coefficient</a:t>
            </a:r>
          </a:p>
          <a:p>
            <a:pPr lvl="1"/>
            <a:r>
              <a:rPr lang="en-US"/>
              <a:t>Absorbers for which tables and interpolation are used are:</a:t>
            </a:r>
          </a:p>
          <a:p>
            <a:pPr lvl="2"/>
            <a:r>
              <a:rPr lang="en-US"/>
              <a:t>Be, C, Al, Cu, Ag, Au, U</a:t>
            </a:r>
          </a:p>
          <a:p>
            <a:pPr lvl="2"/>
            <a:r>
              <a:rPr lang="en-US"/>
              <a:t>A150, air, C552, PMMA, water, WT1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957263"/>
            <a:ext cx="5829300" cy="1176337"/>
          </a:xfrm>
          <a:noFill/>
          <a:ln/>
        </p:spPr>
        <p:txBody>
          <a:bodyPr/>
          <a:lstStyle/>
          <a:p>
            <a:r>
              <a:rPr lang="en-US"/>
              <a:t>Improved EDEPOS code</a:t>
            </a:r>
          </a:p>
          <a:p>
            <a:pPr lvl="1"/>
            <a:r>
              <a:rPr lang="en-US"/>
              <a:t> ’95 version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93763" y="2341563"/>
            <a:ext cx="4824412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/>
              <a:t>Solid line, new EDEPOS (’95 Ver.)</a:t>
            </a:r>
          </a:p>
          <a:p>
            <a:r>
              <a:rPr lang="en-US"/>
              <a:t>Dashed line, old EDEPOS (’90 Ver.)</a:t>
            </a:r>
          </a:p>
          <a:p>
            <a:r>
              <a:rPr lang="en-US"/>
              <a:t>Histogram, ITS</a:t>
            </a:r>
          </a:p>
          <a:p>
            <a:r>
              <a:rPr lang="en-US"/>
              <a:t>Points, experiment from literature</a:t>
            </a:r>
          </a:p>
        </p:txBody>
      </p:sp>
      <p:pic>
        <p:nvPicPr>
          <p:cNvPr id="18438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200" y="3848100"/>
            <a:ext cx="6705600" cy="492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914400"/>
            <a:ext cx="5829300" cy="609600"/>
          </a:xfrm>
          <a:noFill/>
          <a:ln/>
        </p:spPr>
        <p:txBody>
          <a:bodyPr/>
          <a:lstStyle/>
          <a:p>
            <a:r>
              <a:rPr lang="en-US" sz="2800" dirty="0"/>
              <a:t>Improved EDEPOS code (cont.)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9461" name="Object 5"/>
          <p:cNvGraphicFramePr>
            <a:graphicFrameLocks/>
          </p:cNvGraphicFramePr>
          <p:nvPr/>
        </p:nvGraphicFramePr>
        <p:xfrm>
          <a:off x="268288" y="3025775"/>
          <a:ext cx="6465887" cy="3536950"/>
        </p:xfrm>
        <a:graphic>
          <a:graphicData uri="http://schemas.openxmlformats.org/presentationml/2006/ole">
            <p:oleObj spid="_x0000_s19461" name="Word Document" r:id="rId3" imgW="4216400" imgH="2311400" progId="WordDocument">
              <p:embed/>
            </p:oleObj>
          </a:graphicData>
        </a:graphic>
      </p:graphicFrame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17563" y="1655763"/>
            <a:ext cx="5351462" cy="1212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dirty="0"/>
              <a:t>Comparison of the weighted relative </a:t>
            </a:r>
            <a:r>
              <a:rPr lang="en-US" dirty="0" err="1"/>
              <a:t>rms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Deviations </a:t>
            </a:r>
            <a:r>
              <a:rPr lang="en-US" i="1" dirty="0" err="1" smtClean="0"/>
              <a:t>δ</a:t>
            </a:r>
            <a:r>
              <a:rPr lang="en-US" dirty="0" smtClean="0"/>
              <a:t> </a:t>
            </a:r>
            <a:r>
              <a:rPr lang="en-US" dirty="0"/>
              <a:t>averaged over energies from </a:t>
            </a:r>
          </a:p>
          <a:p>
            <a:r>
              <a:rPr lang="en-US" dirty="0"/>
              <a:t>0.1 to 20 </a:t>
            </a:r>
            <a:r>
              <a:rPr lang="en-US" dirty="0" err="1"/>
              <a:t>MeV</a:t>
            </a:r>
            <a:endParaRPr lang="en-US" dirty="0"/>
          </a:p>
        </p:txBody>
      </p:sp>
      <p:graphicFrame>
        <p:nvGraphicFramePr>
          <p:cNvPr id="19463" name="Object 7"/>
          <p:cNvGraphicFramePr>
            <a:graphicFrameLocks/>
          </p:cNvGraphicFramePr>
          <p:nvPr/>
        </p:nvGraphicFramePr>
        <p:xfrm>
          <a:off x="1054100" y="6796088"/>
          <a:ext cx="4889500" cy="2276475"/>
        </p:xfrm>
        <a:graphic>
          <a:graphicData uri="http://schemas.openxmlformats.org/presentationml/2006/ole">
            <p:oleObj spid="_x0000_s19463" name="MathType Equation" r:id="rId4" imgW="5359400" imgH="2501900" progId="Equation">
              <p:embed/>
            </p:oleObj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00063"/>
            <a:ext cx="5829300" cy="1176337"/>
          </a:xfrm>
          <a:noFill/>
          <a:ln/>
        </p:spPr>
        <p:txBody>
          <a:bodyPr/>
          <a:lstStyle/>
          <a:p>
            <a:r>
              <a:rPr lang="en-US" sz="4000"/>
              <a:t>Contents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871663"/>
            <a:ext cx="5829300" cy="5672137"/>
          </a:xfrm>
          <a:noFill/>
          <a:ln/>
        </p:spPr>
        <p:txBody>
          <a:bodyPr/>
          <a:lstStyle/>
          <a:p>
            <a:r>
              <a:rPr lang="en-US"/>
              <a:t>Modeling of Real Configuration</a:t>
            </a:r>
          </a:p>
          <a:p>
            <a:r>
              <a:rPr lang="en-US"/>
              <a:t>Semiempirical Models for Depth–Dose Curves of Electrons</a:t>
            </a:r>
            <a:r>
              <a:rPr lang="en-US" baseline="30000"/>
              <a:t>*</a:t>
            </a:r>
            <a:endParaRPr lang="en-US"/>
          </a:p>
          <a:p>
            <a:pPr lvl="1"/>
            <a:r>
              <a:rPr lang="en-US"/>
              <a:t>Introduction, etc.</a:t>
            </a:r>
          </a:p>
          <a:p>
            <a:pPr lvl="1"/>
            <a:r>
              <a:rPr lang="en-US"/>
              <a:t>A Brief History and Principle of the Semiempirical Models (EDEPOS and EDMULT codes)</a:t>
            </a:r>
          </a:p>
          <a:p>
            <a:pPr lvl="1"/>
            <a:r>
              <a:rPr lang="en-US"/>
              <a:t>Applications of EDMULT</a:t>
            </a:r>
          </a:p>
          <a:p>
            <a:pPr lvl="1"/>
            <a:r>
              <a:rPr lang="en-US"/>
              <a:t>Future of Semiempirical Models</a:t>
            </a:r>
          </a:p>
          <a:p>
            <a:pPr lvl="1"/>
            <a:r>
              <a:rPr lang="en-US"/>
              <a:t>Conclusion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60363" y="7980363"/>
            <a:ext cx="6265862" cy="156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/>
              <a:t>*Mostly from the talk given at the Int. Workshop </a:t>
            </a:r>
          </a:p>
          <a:p>
            <a:r>
              <a:rPr lang="en-US"/>
              <a:t>on Electron and Photon Transport Theory </a:t>
            </a:r>
          </a:p>
          <a:p>
            <a:r>
              <a:rPr lang="en-US"/>
              <a:t>Applied to Radiation Dose Calculation, Sept.</a:t>
            </a:r>
          </a:p>
          <a:p>
            <a:r>
              <a:rPr lang="en-US"/>
              <a:t>18–22, 1995, Seattle, WA, U. S. A.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054100" y="3759200"/>
            <a:ext cx="47244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871663"/>
            <a:ext cx="5829300" cy="1404937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tx2"/>
                </a:solidFill>
              </a:rPr>
              <a:t>Real Configuration for Electron Beam Irradiation and a Simplified Model</a:t>
            </a:r>
            <a:r>
              <a:rPr lang="en-US" sz="2800"/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89163" y="3255963"/>
            <a:ext cx="24669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/>
              <a:t>Real configuration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65363" y="7446963"/>
            <a:ext cx="23145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/>
              <a:t>Multilayer model</a:t>
            </a:r>
          </a:p>
        </p:txBody>
      </p:sp>
      <p:pic>
        <p:nvPicPr>
          <p:cNvPr id="6150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295400" y="7772400"/>
            <a:ext cx="44069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514350" y="228600"/>
            <a:ext cx="5829300" cy="1676400"/>
          </a:xfrm>
          <a:noFill/>
          <a:ln/>
        </p:spPr>
        <p:txBody>
          <a:bodyPr/>
          <a:lstStyle/>
          <a:p>
            <a:r>
              <a:rPr lang="en-US"/>
              <a:t>Modeling of Real Configuration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01750" y="387350"/>
            <a:ext cx="4254500" cy="132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47663"/>
            <a:ext cx="5829300" cy="261937"/>
          </a:xfrm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262063"/>
            <a:ext cx="5829300" cy="566737"/>
          </a:xfrm>
          <a:noFill/>
          <a:ln/>
        </p:spPr>
        <p:txBody>
          <a:bodyPr/>
          <a:lstStyle/>
          <a:p>
            <a:r>
              <a:rPr lang="en-US" sz="2800"/>
              <a:t>Evaluation of Absorbed Dose </a:t>
            </a:r>
            <a:r>
              <a:rPr lang="en-US" sz="2800" i="1"/>
              <a:t>D</a:t>
            </a:r>
            <a:r>
              <a:rPr lang="en-US" sz="2800"/>
              <a:t> </a:t>
            </a:r>
          </a:p>
        </p:txBody>
      </p:sp>
      <p:graphicFrame>
        <p:nvGraphicFramePr>
          <p:cNvPr id="7172" name="Object 4"/>
          <p:cNvGraphicFramePr>
            <a:graphicFrameLocks/>
          </p:cNvGraphicFramePr>
          <p:nvPr/>
        </p:nvGraphicFramePr>
        <p:xfrm>
          <a:off x="900113" y="2271713"/>
          <a:ext cx="4983162" cy="5881687"/>
        </p:xfrm>
        <a:graphic>
          <a:graphicData uri="http://schemas.openxmlformats.org/presentationml/2006/ole">
            <p:oleObj spid="_x0000_s7172" r:id="rId3" imgW="7366000" imgH="8686800" progId="Equation">
              <p:embed/>
            </p:oleObj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04800"/>
            <a:ext cx="5829300" cy="609600"/>
          </a:xfrm>
          <a:noFill/>
          <a:ln/>
        </p:spPr>
        <p:txBody>
          <a:bodyPr/>
          <a:lstStyle/>
          <a:p>
            <a:r>
              <a:rPr lang="en-US" sz="36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838200"/>
            <a:ext cx="5829300" cy="914400"/>
          </a:xfrm>
          <a:noFill/>
          <a:ln/>
        </p:spPr>
        <p:txBody>
          <a:bodyPr/>
          <a:lstStyle/>
          <a:p>
            <a:r>
              <a:rPr lang="en-US" sz="2800"/>
              <a:t>Examples of Absorbed Dose Coefficient </a:t>
            </a:r>
            <a:r>
              <a:rPr lang="en-US" sz="2800" i="1"/>
              <a:t>K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88963" y="8712200"/>
            <a:ext cx="5915025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SIMONS: </a:t>
            </a:r>
            <a:r>
              <a:rPr lang="en-US" sz="2000" dirty="0" err="1" smtClean="0"/>
              <a:t>Simonis</a:t>
            </a:r>
            <a:r>
              <a:rPr lang="en-US" sz="2000" dirty="0"/>
              <a:t>, P. J. in “The handbook of Electron Beam</a:t>
            </a:r>
            <a:r>
              <a:rPr lang="en-US" sz="2000" dirty="0" smtClean="0"/>
              <a:t> Processing</a:t>
            </a:r>
            <a:r>
              <a:rPr lang="en-US" sz="2000" dirty="0"/>
              <a:t>” (High Voltage Engineering, Vol. IND-001,</a:t>
            </a:r>
            <a:r>
              <a:rPr lang="en-US" sz="2000" dirty="0" smtClean="0"/>
              <a:t> 1975</a:t>
            </a:r>
            <a:r>
              <a:rPr lang="en-US" sz="2000" dirty="0"/>
              <a:t>)</a:t>
            </a:r>
          </a:p>
        </p:txBody>
      </p:sp>
      <p:graphicFrame>
        <p:nvGraphicFramePr>
          <p:cNvPr id="8197" name="Object 5"/>
          <p:cNvGraphicFramePr>
            <a:graphicFrameLocks/>
          </p:cNvGraphicFramePr>
          <p:nvPr/>
        </p:nvGraphicFramePr>
        <p:xfrm>
          <a:off x="342900" y="1905000"/>
          <a:ext cx="6167438" cy="2249488"/>
        </p:xfrm>
        <a:graphic>
          <a:graphicData uri="http://schemas.openxmlformats.org/presentationml/2006/ole">
            <p:oleObj spid="_x0000_s8197" name="Word Document" r:id="rId3" imgW="5549900" imgH="2032000" progId="WordDocument">
              <p:embed/>
            </p:oleObj>
          </a:graphicData>
        </a:graphic>
      </p:graphicFrame>
      <p:pic>
        <p:nvPicPr>
          <p:cNvPr id="7" name="Picture 6" descr="Fig of Factor 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38600"/>
            <a:ext cx="5105400" cy="4572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172200" cy="1066800"/>
          </a:xfrm>
          <a:noFill/>
          <a:ln/>
        </p:spPr>
        <p:txBody>
          <a:bodyPr/>
          <a:lstStyle/>
          <a:p>
            <a:pPr>
              <a:buFontTx/>
              <a:buChar char=" "/>
            </a:pPr>
            <a:r>
              <a:rPr lang="en-US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685800"/>
            <a:ext cx="5829300" cy="1524000"/>
          </a:xfrm>
          <a:noFill/>
          <a:ln/>
        </p:spPr>
        <p:txBody>
          <a:bodyPr/>
          <a:lstStyle/>
          <a:p>
            <a:r>
              <a:rPr lang="en-US" sz="3200"/>
              <a:t>Comparison of EDEPOS (’96 Version) with ITS Monte Carlo Data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41925" y="7451725"/>
            <a:ext cx="11826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6019800" cy="541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172200" cy="1066800"/>
          </a:xfrm>
          <a:noFill/>
          <a:ln/>
        </p:spPr>
        <p:txBody>
          <a:bodyPr/>
          <a:lstStyle/>
          <a:p>
            <a:pPr>
              <a:buFontTx/>
              <a:buChar char=" "/>
            </a:pPr>
            <a:r>
              <a:rPr lang="en-US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957263"/>
            <a:ext cx="5829300" cy="1023937"/>
          </a:xfrm>
          <a:noFill/>
          <a:ln/>
        </p:spPr>
        <p:txBody>
          <a:bodyPr/>
          <a:lstStyle/>
          <a:p>
            <a:r>
              <a:rPr lang="en-US" sz="2800"/>
              <a:t>Comparison of EDEPOS with ITS Monte Carlo Data (Cont.)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241925" y="7451725"/>
            <a:ext cx="11826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14600"/>
            <a:ext cx="6197600" cy="5562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6172200" cy="1066800"/>
          </a:xfrm>
          <a:noFill/>
          <a:ln/>
        </p:spPr>
        <p:txBody>
          <a:bodyPr/>
          <a:lstStyle/>
          <a:p>
            <a:pPr>
              <a:buFontTx/>
              <a:buChar char=" "/>
            </a:pPr>
            <a:r>
              <a:rPr lang="en-U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14350" y="1109663"/>
            <a:ext cx="5829300" cy="1023937"/>
          </a:xfrm>
          <a:noFill/>
          <a:ln/>
        </p:spPr>
        <p:txBody>
          <a:bodyPr/>
          <a:lstStyle/>
          <a:p>
            <a:r>
              <a:rPr lang="en-US" sz="2800"/>
              <a:t>Comparison of EDEPOS with ITS Monte Carlo Data (Cont.)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41925" y="7451725"/>
            <a:ext cx="118268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27300"/>
            <a:ext cx="6197600" cy="5549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350" y="1371600"/>
            <a:ext cx="5829300" cy="8382000"/>
          </a:xfrm>
          <a:noFill/>
          <a:ln/>
        </p:spPr>
        <p:txBody>
          <a:bodyPr/>
          <a:lstStyle/>
          <a:p>
            <a:r>
              <a:rPr lang="en-US" sz="2800"/>
              <a:t>Effect of Backing Material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r>
              <a:rPr lang="en-US" sz="2800"/>
              <a:t>Effect of the Thickness of the Air Layer</a:t>
            </a: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381000" y="1930400"/>
            <a:ext cx="3352800" cy="342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47663"/>
            <a:ext cx="6400800" cy="719137"/>
          </a:xfrm>
          <a:noFill/>
          <a:ln/>
        </p:spPr>
        <p:txBody>
          <a:bodyPr/>
          <a:lstStyle/>
          <a:p>
            <a:r>
              <a:rPr lang="en-US"/>
              <a:t>Applications of EDMULT</a:t>
            </a:r>
          </a:p>
        </p:txBody>
      </p:sp>
      <p:pic>
        <p:nvPicPr>
          <p:cNvPr id="12293" name="Picture 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228600" y="6273800"/>
            <a:ext cx="3408363" cy="347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581400" y="2311400"/>
            <a:ext cx="2895600" cy="249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3505200" y="6578600"/>
            <a:ext cx="3067050" cy="264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11150" y="311150"/>
            <a:ext cx="61595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untitled 3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3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  <a:ea typeface="Osaka" pitchFamily="-110" charset="-128"/>
            <a:cs typeface="Osaka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  <a:ea typeface="Osaka" pitchFamily="-110" charset="-128"/>
            <a:cs typeface="Osaka" pitchFamily="-110" charset="-128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QUADRA:Small Applications:Applications A-M:MS PowerPoint 4.0:</Template>
  <TotalTime>40</TotalTime>
  <Pages>16</Pages>
  <Words>467</Words>
  <Application>Microsoft Macintosh PowerPoint</Application>
  <PresentationFormat>A4 Paper (210x297 mm)</PresentationFormat>
  <Paragraphs>72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untitled 3</vt:lpstr>
      <vt:lpstr>Equation</vt:lpstr>
      <vt:lpstr>Word Document</vt:lpstr>
      <vt:lpstr>MathType Equation</vt:lpstr>
      <vt:lpstr>Simple Computer Codes for Evaluating Absorbed Doses in Materials Irradiated by Electron Beams</vt:lpstr>
      <vt:lpstr>Contents</vt:lpstr>
      <vt:lpstr>Modeling of Real Configuration</vt:lpstr>
      <vt:lpstr> </vt:lpstr>
      <vt:lpstr> </vt:lpstr>
      <vt:lpstr>Comparison of EDEPOS (’96 Version) with ITS Monte Carlo Data</vt:lpstr>
      <vt:lpstr>Comparison of EDEPOS with ITS Monte Carlo Data (Cont.)</vt:lpstr>
      <vt:lpstr>Comparison of EDEPOS with ITS Monte Carlo Data (Cont.)</vt:lpstr>
      <vt:lpstr>Applications of EDMULT</vt:lpstr>
      <vt:lpstr>Applications of EDMULT (Cont.)</vt:lpstr>
      <vt:lpstr>Applications of EDMULT (Cont.)</vt:lpstr>
      <vt:lpstr>Applications of EDMULT (Cont.)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95S JSAP OHPs</dc:title>
  <dc:subject/>
  <dc:creator>Tatsuo Tabata</dc:creator>
  <cp:keywords/>
  <dc:description/>
  <cp:lastModifiedBy>Tatsuo Tabata</cp:lastModifiedBy>
  <cp:revision>232</cp:revision>
  <cp:lastPrinted>1996-10-04T09:06:24Z</cp:lastPrinted>
  <dcterms:created xsi:type="dcterms:W3CDTF">2012-03-15T06:18:50Z</dcterms:created>
  <dcterms:modified xsi:type="dcterms:W3CDTF">2012-03-15T06:19:23Z</dcterms:modified>
</cp:coreProperties>
</file>